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0" r:id="rId4"/>
    <p:sldId id="266" r:id="rId5"/>
    <p:sldId id="264" r:id="rId6"/>
    <p:sldId id="259" r:id="rId7"/>
    <p:sldId id="267" r:id="rId8"/>
    <p:sldId id="261" r:id="rId9"/>
    <p:sldId id="263" r:id="rId1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0033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78" autoAdjust="0"/>
  </p:normalViewPr>
  <p:slideViewPr>
    <p:cSldViewPr>
      <p:cViewPr varScale="1">
        <p:scale>
          <a:sx n="70" d="100"/>
          <a:sy n="70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003CC3-F449-4EEC-A48A-8023DE8EAFB0}" type="datetimeFigureOut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F88AD03-6957-4647-99A6-52953A5C4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AD03-6957-4647-99A6-52953A5C4E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AD03-6957-4647-99A6-52953A5C4E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AD03-6957-4647-99A6-52953A5C4E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AD03-6957-4647-99A6-52953A5C4E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AD03-6957-4647-99A6-52953A5C4E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313" y="84138"/>
            <a:ext cx="1943100" cy="5449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84138"/>
            <a:ext cx="5678488" cy="5449887"/>
          </a:xfrm>
        </p:spPr>
        <p:txBody>
          <a:bodyPr vert="eaVert"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84138"/>
            <a:ext cx="77724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4013" y="1419225"/>
            <a:ext cx="7772400" cy="41148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84138"/>
            <a:ext cx="77724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419225"/>
            <a:ext cx="3810000" cy="41148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6413" y="1419225"/>
            <a:ext cx="3810000" cy="19812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16413" y="3552825"/>
            <a:ext cx="3810000" cy="19812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419225"/>
            <a:ext cx="3810000" cy="41148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1419225"/>
            <a:ext cx="3810000" cy="4114800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Tx/>
              <a:buSzPct val="100000"/>
              <a:buFont typeface="Arial" pitchFamily="34" charset="0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4138"/>
            <a:ext cx="7772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4192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F84DC0-8E71-418D-9B2C-641137112E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304800"/>
            <a:ext cx="2057400" cy="70643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76200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0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Déjà Vu All Over Again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 May 2010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Natural Gas Displaced Coal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—and Can Do It Again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768610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Electric Generation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5181600" cy="32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99FF"/>
                </a:solidFill>
                <a:latin typeface="Georgia" pitchFamily="18" charset="0"/>
              </a:rPr>
              <a:t>…But Natural Gas Accounts for Only 21% of the Nation’s Electricity</a:t>
            </a:r>
            <a:endParaRPr lang="en-US" sz="1500" b="1" dirty="0">
              <a:solidFill>
                <a:srgbClr val="0099FF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99FF"/>
                </a:solidFill>
                <a:latin typeface="Georgia" pitchFamily="18" charset="0"/>
              </a:rPr>
              <a:t>There’s Already a Lot More Gas Capacity Than Coal Available Today... </a:t>
            </a:r>
            <a:endParaRPr lang="en-US" sz="1500" b="1" dirty="0">
              <a:solidFill>
                <a:srgbClr val="0099FF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6627168"/>
            <a:ext cx="480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Source: EIA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53625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227516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Generation Capacity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278261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2008 Electric Generation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257800"/>
            <a:ext cx="27432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eorgia" pitchFamily="18" charset="0"/>
              </a:rPr>
              <a:t>		(GW)</a:t>
            </a:r>
          </a:p>
          <a:p>
            <a:r>
              <a:rPr lang="en-US" sz="1400" dirty="0" smtClean="0">
                <a:latin typeface="Georgia" pitchFamily="18" charset="0"/>
              </a:rPr>
              <a:t>Natural Gas	  454</a:t>
            </a:r>
          </a:p>
          <a:p>
            <a:r>
              <a:rPr lang="en-US" sz="1400" dirty="0" smtClean="0">
                <a:latin typeface="Georgia" pitchFamily="18" charset="0"/>
              </a:rPr>
              <a:t>Coal		  337</a:t>
            </a:r>
          </a:p>
          <a:p>
            <a:r>
              <a:rPr lang="en-US" sz="1400" dirty="0" smtClean="0">
                <a:latin typeface="Georgia" pitchFamily="18" charset="0"/>
              </a:rPr>
              <a:t>Nuclear		  106</a:t>
            </a:r>
          </a:p>
          <a:p>
            <a:r>
              <a:rPr lang="en-US" sz="1400" u="sng" dirty="0" smtClean="0">
                <a:latin typeface="Georgia" pitchFamily="18" charset="0"/>
              </a:rPr>
              <a:t>Other		  206</a:t>
            </a:r>
          </a:p>
          <a:p>
            <a:r>
              <a:rPr lang="en-US" sz="1400" dirty="0" smtClean="0">
                <a:latin typeface="Georgia" pitchFamily="18" charset="0"/>
              </a:rPr>
              <a:t>Total		1,103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00220395\Local Settings\Temporary Internet Files\Content.IE5\C5KRSUXD\MP9003993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2579"/>
            <a:ext cx="3852161" cy="57754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For Potential Growth,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the Math is Simple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1752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9</a:t>
            </a:r>
            <a:r>
              <a:rPr lang="en-US" dirty="0" smtClean="0">
                <a:latin typeface="Georgia" pitchFamily="18" charset="0"/>
              </a:rPr>
              <a:t> Gigawatts of Growth Annually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9600" y="47785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eorgia" pitchFamily="18" charset="0"/>
              </a:rPr>
              <a:t>That’s Only 2.3 </a:t>
            </a:r>
            <a:r>
              <a:rPr lang="en-US" sz="2000" b="1" dirty="0" err="1" smtClean="0">
                <a:latin typeface="Georgia" pitchFamily="18" charset="0"/>
              </a:rPr>
              <a:t>Bcf</a:t>
            </a:r>
            <a:r>
              <a:rPr lang="en-US" sz="2000" b="1" dirty="0" smtClean="0">
                <a:latin typeface="Georgia" pitchFamily="18" charset="0"/>
              </a:rPr>
              <a:t>/d of New EG Gas Demand per Year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0773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800600" y="2522913"/>
            <a:ext cx="381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</p:cxnSp>
      <p:sp>
        <p:nvSpPr>
          <p:cNvPr id="25" name="Right Arrow 24"/>
          <p:cNvSpPr/>
          <p:nvPr/>
        </p:nvSpPr>
        <p:spPr bwMode="auto">
          <a:xfrm rot="5400000">
            <a:off x="5829300" y="3390900"/>
            <a:ext cx="1447800" cy="914400"/>
          </a:xfrm>
          <a:prstGeom prst="rightArrow">
            <a:avLst/>
          </a:prstGeom>
          <a:solidFill>
            <a:srgbClr val="FFFF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20382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6</a:t>
            </a:r>
            <a:r>
              <a:rPr lang="en-US" dirty="0" smtClean="0">
                <a:latin typeface="Georgia" pitchFamily="18" charset="0"/>
              </a:rPr>
              <a:t> Gigawatts of Retirements Annually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4400" y="2667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15 </a:t>
            </a:r>
            <a:r>
              <a:rPr lang="en-US" sz="1300" dirty="0" smtClean="0">
                <a:latin typeface="Georgia" pitchFamily="18" charset="0"/>
              </a:rPr>
              <a:t>Gigawatts per Year of New Electric Generation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5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The Big Six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695" y="1219200"/>
            <a:ext cx="5073705" cy="33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35814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Declining Existing Production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Haynesville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557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Marcellus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166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Eagle Ford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981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Fayetteville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2557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Woodford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166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Barnett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02920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Over the course of 5 years, production will climb from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10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Bcf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/d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02920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To somewhere between 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25 and 35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Bcf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/d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429000" y="5029200"/>
            <a:ext cx="1828800" cy="914400"/>
          </a:xfrm>
          <a:prstGeom prst="rightArrow">
            <a:avLst/>
          </a:prstGeom>
          <a:solidFill>
            <a:srgbClr val="FFFF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6050"/>
            <a:ext cx="7772400" cy="920750"/>
          </a:xfrm>
        </p:spPr>
        <p:txBody>
          <a:bodyPr/>
          <a:lstStyle/>
          <a:p>
            <a:r>
              <a:rPr lang="en-US" sz="3000" dirty="0" smtClean="0">
                <a:latin typeface="Georgia" pitchFamily="18" charset="0"/>
              </a:rPr>
              <a:t>There’s much more gas out there</a:t>
            </a:r>
            <a:endParaRPr lang="en-US" sz="3000" dirty="0">
              <a:latin typeface="Georgia" pitchFamily="18" charset="0"/>
            </a:endParaRPr>
          </a:p>
        </p:txBody>
      </p:sp>
      <p:pic>
        <p:nvPicPr>
          <p:cNvPr id="4" name="Content Placeholder 3" descr="shale_g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22" b="3856"/>
          <a:stretch>
            <a:fillRect/>
          </a:stretch>
        </p:blipFill>
        <p:spPr>
          <a:xfrm>
            <a:off x="457898" y="1075189"/>
            <a:ext cx="8019579" cy="5715000"/>
          </a:xfrm>
        </p:spPr>
      </p:pic>
      <p:sp>
        <p:nvSpPr>
          <p:cNvPr id="5" name="TextBox 4"/>
          <p:cNvSpPr txBox="1"/>
          <p:nvPr/>
        </p:nvSpPr>
        <p:spPr>
          <a:xfrm>
            <a:off x="4648200" y="1498937"/>
            <a:ext cx="457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</a:rPr>
              <a:t>75</a:t>
            </a:r>
            <a:r>
              <a:rPr lang="en-US" sz="4000" b="1" dirty="0" smtClean="0">
                <a:latin typeface="Georgia" pitchFamily="18" charset="0"/>
              </a:rPr>
              <a:t> </a:t>
            </a:r>
            <a:r>
              <a:rPr lang="en-US" sz="4000" b="1" dirty="0" err="1" smtClean="0">
                <a:latin typeface="Georgia" pitchFamily="18" charset="0"/>
              </a:rPr>
              <a:t>Shales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Documents and Settings\00220395\Local Settings\Temporary Internet Files\Content.IE5\T22OAG8N\MP9001809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795" y="1936532"/>
            <a:ext cx="5539005" cy="3637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799" cy="922713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Very Predictable Supply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3" y="1219200"/>
            <a:ext cx="9094787" cy="431482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Production </a:t>
            </a:r>
            <a:r>
              <a:rPr lang="en-US" dirty="0" smtClean="0">
                <a:latin typeface="Georgia" pitchFamily="18" charset="0"/>
                <a:sym typeface="Wingdings" pitchFamily="2" charset="2"/>
              </a:rPr>
              <a:t></a:t>
            </a:r>
            <a:r>
              <a:rPr lang="en-US" dirty="0" smtClean="0">
                <a:latin typeface="Georgia" pitchFamily="18" charset="0"/>
              </a:rPr>
              <a:t> Wells Drilled </a:t>
            </a:r>
            <a:r>
              <a:rPr lang="en-US" dirty="0" smtClean="0">
                <a:latin typeface="Georgia" pitchFamily="18" charset="0"/>
                <a:sym typeface="Wingdings" pitchFamily="2" charset="2"/>
              </a:rPr>
              <a:t></a:t>
            </a:r>
            <a:r>
              <a:rPr lang="en-US" dirty="0" smtClean="0">
                <a:latin typeface="Georgia" pitchFamily="18" charset="0"/>
              </a:rPr>
              <a:t> Rig Count</a:t>
            </a:r>
          </a:p>
          <a:p>
            <a:pPr algn="r">
              <a:buNone/>
            </a:pPr>
            <a:endParaRPr lang="en-US" dirty="0" smtClean="0">
              <a:latin typeface="Georgia" pitchFamily="18" charset="0"/>
            </a:endParaRPr>
          </a:p>
          <a:p>
            <a:pPr marL="233363" lvl="1" indent="-233363">
              <a:buClr>
                <a:srgbClr val="00B0F0"/>
              </a:buClr>
              <a:buFont typeface="Wingdings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Success ratio</a:t>
            </a:r>
          </a:p>
          <a:p>
            <a:pPr marL="233363" lvl="1" indent="-233363">
              <a:buClr>
                <a:srgbClr val="00B0F0"/>
              </a:buClr>
              <a:buFont typeface="Wingdings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Recoverable reserve size</a:t>
            </a:r>
          </a:p>
          <a:p>
            <a:pPr marL="233363" lvl="1" indent="-233363">
              <a:buClr>
                <a:srgbClr val="00B0F0"/>
              </a:buClr>
              <a:buFont typeface="Wingdings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Producer expectations,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obligations, hedges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and liquids carry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endParaRPr lang="en-US" dirty="0" smtClean="0">
              <a:latin typeface="Georgia" pitchFamily="18" charset="0"/>
            </a:endParaRPr>
          </a:p>
          <a:p>
            <a:pPr marL="233363" indent="-233363">
              <a:buClr>
                <a:srgbClr val="00B0F0"/>
              </a:buClr>
              <a:buSzPct val="80000"/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000" dirty="0" smtClean="0">
                <a:latin typeface="Georgia" pitchFamily="18" charset="0"/>
              </a:rPr>
              <a:t>In </a:t>
            </a:r>
            <a:r>
              <a:rPr lang="en-US" sz="2000" i="1" dirty="0" smtClean="0">
                <a:latin typeface="Georgia" pitchFamily="18" charset="0"/>
              </a:rPr>
              <a:t>2009 State of the Market </a:t>
            </a:r>
            <a:br>
              <a:rPr lang="en-US" sz="2000" i="1" dirty="0" smtClean="0">
                <a:latin typeface="Georgia" pitchFamily="18" charset="0"/>
              </a:rPr>
            </a:br>
            <a:r>
              <a:rPr lang="en-US" sz="2000" i="1" dirty="0" smtClean="0">
                <a:latin typeface="Georgia" pitchFamily="18" charset="0"/>
              </a:rPr>
              <a:t>Report, </a:t>
            </a:r>
            <a:r>
              <a:rPr lang="en-US" sz="2000" dirty="0" smtClean="0">
                <a:latin typeface="Georgia" pitchFamily="18" charset="0"/>
              </a:rPr>
              <a:t>FERC says that the </a:t>
            </a:r>
            <a:br>
              <a:rPr lang="en-US" sz="2000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huge gas supply rally </a:t>
            </a:r>
            <a:br>
              <a:rPr lang="en-US" sz="2000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seems sustainable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950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Georgia" pitchFamily="18" charset="0"/>
              </a:rPr>
              <a:t>…but there is some HISTORY</a:t>
            </a:r>
            <a:endParaRPr lang="en-US" sz="4800" dirty="0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91576" cy="92075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Perceptions of Coal…</a:t>
            </a:r>
            <a:br>
              <a:rPr lang="en-US" dirty="0" smtClean="0">
                <a:latin typeface="Georgia" pitchFamily="18" charset="0"/>
              </a:rPr>
            </a:br>
            <a:r>
              <a:rPr lang="en-US" sz="1300" dirty="0" smtClean="0">
                <a:latin typeface="Georgia" pitchFamily="18" charset="0"/>
              </a:rPr>
              <a:t>Give gas industry an edge because we match up well against coal’s good qualities</a:t>
            </a:r>
            <a:endParaRPr lang="en-US" sz="1300" dirty="0">
              <a:latin typeface="Georgia" pitchFamily="18" charset="0"/>
            </a:endParaRPr>
          </a:p>
        </p:txBody>
      </p:sp>
      <p:pic>
        <p:nvPicPr>
          <p:cNvPr id="10" name="Picture 7" descr="C:\Documents and Settings\00220395\Local Settings\Temporary Internet Files\Content.IE5\QN5K2DR2\MPj043718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47244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143000"/>
            <a:ext cx="434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eorgia" pitchFamily="18" charset="0"/>
              </a:rPr>
              <a:t>Seen as: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Dirty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Hard on the environment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Low-cost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Reliable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Domestic</a:t>
            </a:r>
          </a:p>
          <a:p>
            <a:pPr marL="228600" lvl="1" indent="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Jobs</a:t>
            </a:r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53556">
            <a:off x="1484526" y="353297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FF"/>
                </a:solidFill>
                <a:latin typeface="Georgia" pitchFamily="18" charset="0"/>
              </a:rPr>
              <a:t>But Gas Offsets Supposed Advantages</a:t>
            </a:r>
            <a:endParaRPr lang="en-US" b="1" dirty="0">
              <a:solidFill>
                <a:srgbClr val="0099FF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3" dur="indefinite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" dur="indefinite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7" dur="indefinite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2307596"/>
            <a:ext cx="84582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Willie Underwood</a:t>
            </a:r>
            <a:endParaRPr kumimoji="0" lang="en-US" sz="7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VP, Commercial Operations</a:t>
            </a:r>
            <a:endParaRPr kumimoji="0" lang="en-US" sz="7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CenterPoint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Energy Gas Transmission Co. (“CEGT”)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713-207-5127</a:t>
            </a:r>
            <a:endParaRPr kumimoji="0" lang="en-US" sz="7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Willie.Underwood</a:t>
            </a:r>
            <a:r>
              <a:rPr lang="en-US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@CenterPointEnergy.com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Reliable services.  People you trust.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84DC0-8E71-418D-9B2C-641137112E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erPoin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CenterPoint Theme</Template>
  <TotalTime>2246</TotalTime>
  <Words>198</Words>
  <Application>Microsoft Office PowerPoint</Application>
  <PresentationFormat>On-screen Show (4:3)</PresentationFormat>
  <Paragraphs>74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CenterPoint Theme</vt:lpstr>
      <vt:lpstr>It’s Déjà Vu All Over Again</vt:lpstr>
      <vt:lpstr>Natural Gas Displaced Coal —and Can Do It Again</vt:lpstr>
      <vt:lpstr>Electric Generation</vt:lpstr>
      <vt:lpstr>For Potential Growth,  the Math is Simple</vt:lpstr>
      <vt:lpstr>The Big Six </vt:lpstr>
      <vt:lpstr>There’s much more gas out there</vt:lpstr>
      <vt:lpstr>Very Predictable Supply</vt:lpstr>
      <vt:lpstr>Perceptions of Coal… Give gas industry an edge because we match up well against coal’s good qualities</vt:lpstr>
      <vt:lpstr>Slide 9</vt:lpstr>
    </vt:vector>
  </TitlesOfParts>
  <Company>CenterPoint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GASMART</dc:title>
  <dc:creator>00220395</dc:creator>
  <cp:lastModifiedBy>Willie Underwood</cp:lastModifiedBy>
  <cp:revision>174</cp:revision>
  <dcterms:created xsi:type="dcterms:W3CDTF">2010-03-18T21:53:13Z</dcterms:created>
  <dcterms:modified xsi:type="dcterms:W3CDTF">2010-05-17T16:26:19Z</dcterms:modified>
</cp:coreProperties>
</file>